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7" r:id="rId3"/>
    <p:sldId id="278" r:id="rId4"/>
    <p:sldId id="258" r:id="rId5"/>
    <p:sldId id="259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94" autoAdjust="0"/>
  </p:normalViewPr>
  <p:slideViewPr>
    <p:cSldViewPr>
      <p:cViewPr varScale="1">
        <p:scale>
          <a:sx n="72" d="100"/>
          <a:sy n="72" d="100"/>
        </p:scale>
        <p:origin x="-31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30146B-A280-4C16-9901-36597DE4180A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C033B-6BC2-462E-8D82-42507C450A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142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* Было</a:t>
            </a:r>
            <a:r>
              <a:rPr lang="ru-RU" baseline="0" dirty="0" smtClean="0"/>
              <a:t> ранее принято на БК (ноябрь 2015).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033B-6BC2-462E-8D82-42507C450A4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070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*или общественными</a:t>
            </a:r>
            <a:r>
              <a:rPr lang="ru-RU" baseline="0" dirty="0" smtClean="0"/>
              <a:t> организациями, что удобнее.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C033B-6BC2-462E-8D82-42507C450A4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712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98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7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91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55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60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38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37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2705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547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91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853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5000"/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15000"/>
                    </a14:imgEffect>
                  </a14:imgLayer>
                </a14:imgProps>
              </a:ext>
            </a:extLst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A7B15-6528-4EF3-91C3-AEFED6378F57}" type="datetimeFigureOut">
              <a:rPr lang="ru-RU" smtClean="0"/>
              <a:t>11.08.2017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DDB69-403D-4981-8829-DEEA74C8ED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675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25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5000" endA="300" endPos="25000" dir="5400000" sy="-100000" algn="bl" rotWithShape="0"/>
                </a:effectLst>
                <a:latin typeface="Arno Pro Display" pitchFamily="18" charset="0"/>
              </a:rPr>
              <a:t>О последних </a:t>
            </a:r>
            <a:r>
              <a:rPr lang="ru-RU" sz="6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25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6350" stA="55000" endA="300" endPos="25000" dir="5400000" sy="-100000" algn="bl" rotWithShape="0"/>
                </a:effectLst>
                <a:latin typeface="Arno Pro Display" pitchFamily="18" charset="0"/>
              </a:rPr>
              <a:t>свободах,</a:t>
            </a:r>
            <a:endParaRPr lang="ru-RU" sz="60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25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effectLst>
                <a:reflection blurRad="6350" stA="55000" endA="300" endPos="25000" dir="5400000" sy="-100000" algn="bl" rotWithShape="0"/>
              </a:effectLst>
              <a:latin typeface="Arno Pro Display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25000"/>
                  </a:schemeClr>
                </a:solidFill>
                <a:latin typeface="Arno Pro Display" pitchFamily="18" charset="0"/>
              </a:rPr>
              <a:t>вторых шансах и надежде</a:t>
            </a:r>
            <a:endParaRPr lang="ru-RU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2">
                  <a:lumMod val="25000"/>
                </a:schemeClr>
              </a:solidFill>
              <a:latin typeface="Arno Pro Display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4069" y="5723964"/>
            <a:ext cx="7992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10000"/>
                  </a:schemeClr>
                </a:solidFill>
                <a:effectLst>
                  <a:reflection blurRad="6350" stA="55000" endA="300" endPos="25000" dir="5400000" sy="-100000" algn="bl" rotWithShape="0"/>
                </a:effectLst>
                <a:latin typeface="Arno Pro Display" pitchFamily="18" charset="0"/>
              </a:rPr>
              <a:t>Школа Энтропии. Второй шанс.</a:t>
            </a:r>
            <a:endParaRPr lang="ru-RU" sz="2800" dirty="0">
              <a:solidFill>
                <a:schemeClr val="bg2">
                  <a:lumMod val="10000"/>
                </a:schemeClr>
              </a:solidFill>
              <a:effectLst>
                <a:reflection blurRad="6350" stA="55000" endA="300" endPos="25000" dir="5400000" sy="-100000" algn="bl" rotWithShape="0"/>
              </a:effectLst>
              <a:latin typeface="Arno Pro Display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90650" y="6266029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no Pro Display" pitchFamily="18" charset="0"/>
              </a:rPr>
              <a:t>Анна Смит, 13.08.2017.</a:t>
            </a:r>
            <a:endParaRPr lang="ru-RU" dirty="0"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7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>
            <a:gradFill>
              <a:gsLst>
                <a:gs pos="0">
                  <a:schemeClr val="bg2">
                    <a:lumMod val="10000"/>
                  </a:schemeClr>
                </a:gs>
                <a:gs pos="50000">
                  <a:schemeClr val="bg2">
                    <a:lumMod val="5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</a:gradFill>
          </a:ln>
        </p:spPr>
        <p:txBody>
          <a:bodyPr>
            <a:normAutofit fontScale="90000"/>
          </a:bodyPr>
          <a:lstStyle/>
          <a:p>
            <a:r>
              <a:rPr lang="ru-RU" sz="6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Пари с государством. 2.</a:t>
            </a:r>
            <a:endParaRPr lang="ru-RU" sz="60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latin typeface="Arno Pro Displa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Arno Pro Display" pitchFamily="18" charset="0"/>
              </a:rPr>
              <a:t>Если всё исполнено, то</a:t>
            </a:r>
          </a:p>
          <a:p>
            <a:pPr lvl="1">
              <a:buFontTx/>
              <a:buChar char="-"/>
            </a:pPr>
            <a:r>
              <a:rPr lang="ru-RU" sz="2400" dirty="0" smtClean="0">
                <a:latin typeface="Arno Pro Display" pitchFamily="18" charset="0"/>
              </a:rPr>
              <a:t>при удаче ситуация завершена;</a:t>
            </a:r>
          </a:p>
          <a:p>
            <a:pPr lvl="1">
              <a:buFontTx/>
              <a:buChar char="-"/>
            </a:pPr>
            <a:r>
              <a:rPr lang="ru-RU" sz="2400" dirty="0" smtClean="0">
                <a:latin typeface="Arno Pro Display" pitchFamily="18" charset="0"/>
              </a:rPr>
              <a:t>при неудаче государство оставляет человека в покое.</a:t>
            </a:r>
          </a:p>
          <a:p>
            <a:r>
              <a:rPr lang="ru-RU" sz="2400" dirty="0" smtClean="0">
                <a:latin typeface="Arno Pro Display" pitchFamily="18" charset="0"/>
              </a:rPr>
              <a:t>В случае неудачи государство выплачивает человеку символическую компенсацию – не для того, чтобы он рассчитывал всерьёз таким образом подзаработать, а чтобы он чувствовал, что даже при неудаче выгода есть. К тому же, деньги хорошо удерживают человека в обществе.</a:t>
            </a:r>
            <a:endParaRPr lang="ru-RU" sz="2400" dirty="0"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87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bg2">
                    <a:lumMod val="10000"/>
                  </a:schemeClr>
                </a:gs>
                <a:gs pos="50000">
                  <a:schemeClr val="bg2">
                    <a:lumMod val="5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r>
              <a:rPr lang="ru-RU" sz="6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Лотерея отчаявшихся:</a:t>
            </a:r>
            <a:endParaRPr lang="ru-RU" sz="60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latin typeface="Arno Pro Displa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Arno Pro Display" pitchFamily="18" charset="0"/>
              </a:rPr>
              <a:t>Всемирная лотерея.</a:t>
            </a:r>
          </a:p>
          <a:p>
            <a:r>
              <a:rPr lang="ru-RU" dirty="0" smtClean="0">
                <a:latin typeface="Arno Pro Display" pitchFamily="18" charset="0"/>
              </a:rPr>
              <a:t>Проводится раз в год.</a:t>
            </a:r>
          </a:p>
          <a:p>
            <a:r>
              <a:rPr lang="ru-RU" dirty="0" smtClean="0">
                <a:latin typeface="Arno Pro Display" pitchFamily="18" charset="0"/>
              </a:rPr>
              <a:t>Доступна для </a:t>
            </a:r>
            <a:r>
              <a:rPr lang="ru-RU" dirty="0" smtClean="0">
                <a:latin typeface="Arno Pro Display" pitchFamily="18" charset="0"/>
              </a:rPr>
              <a:t>истинно </a:t>
            </a:r>
            <a:r>
              <a:rPr lang="ru-RU" dirty="0" smtClean="0">
                <a:latin typeface="Arno Pro Display" pitchFamily="18" charset="0"/>
              </a:rPr>
              <a:t>отчаявшихся. Выбираются путём анализа групп риска и т.п.</a:t>
            </a:r>
          </a:p>
          <a:p>
            <a:r>
              <a:rPr lang="ru-RU" dirty="0" smtClean="0">
                <a:latin typeface="Arno Pro Display" pitchFamily="18" charset="0"/>
              </a:rPr>
              <a:t>Выигрывается большая сумма денег, или свобода передвижения, или дом, или удача, или гражданство… можно выбирать.</a:t>
            </a:r>
          </a:p>
          <a:p>
            <a:r>
              <a:rPr lang="ru-RU" dirty="0" smtClean="0">
                <a:latin typeface="Arno Pro Display" pitchFamily="18" charset="0"/>
              </a:rPr>
              <a:t>Участник заключает пари: он не убивает себя и не продаёт душу в течение какого-то времени, взамен получает право на участие в лотерее.</a:t>
            </a:r>
          </a:p>
          <a:p>
            <a:r>
              <a:rPr lang="ru-RU" dirty="0" smtClean="0">
                <a:latin typeface="Arno Pro Display" pitchFamily="18" charset="0"/>
              </a:rPr>
              <a:t>Можно участвовать повторно на тех же условиях.</a:t>
            </a:r>
          </a:p>
        </p:txBody>
      </p:sp>
    </p:spTree>
    <p:extLst>
      <p:ext uri="{BB962C8B-B14F-4D97-AF65-F5344CB8AC3E}">
        <p14:creationId xmlns:p14="http://schemas.microsoft.com/office/powerpoint/2010/main" val="290819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bg2">
                    <a:lumMod val="10000"/>
                  </a:schemeClr>
                </a:gs>
                <a:gs pos="50000">
                  <a:schemeClr val="bg2">
                    <a:lumMod val="5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</a:gradFill>
          </a:ln>
        </p:spPr>
        <p:txBody>
          <a:bodyPr>
            <a:noAutofit/>
          </a:bodyPr>
          <a:lstStyle/>
          <a:p>
            <a:r>
              <a:rPr lang="ru-RU" sz="5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Помощь при внезапных решениях</a:t>
            </a:r>
            <a:endParaRPr lang="ru-RU" sz="50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latin typeface="Arno Pro Displa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Arno Pro Display" pitchFamily="18" charset="0"/>
              </a:rPr>
              <a:t>«Последние свободы» – очень важный ресурс человека.</a:t>
            </a:r>
          </a:p>
          <a:p>
            <a:r>
              <a:rPr lang="ru-RU" dirty="0" smtClean="0">
                <a:latin typeface="Arno Pro Display" pitchFamily="18" charset="0"/>
              </a:rPr>
              <a:t>Он должен понимать ценность того, с чем расстаётся.</a:t>
            </a:r>
          </a:p>
          <a:p>
            <a:r>
              <a:rPr lang="ru-RU" dirty="0" smtClean="0">
                <a:latin typeface="Arno Pro Display" pitchFamily="18" charset="0"/>
              </a:rPr>
              <a:t>Это ощущение важности и опасности решения можно закрепить на подсознательном уровне.</a:t>
            </a:r>
          </a:p>
          <a:p>
            <a:r>
              <a:rPr lang="ru-RU" dirty="0" smtClean="0">
                <a:latin typeface="Arno Pro Display" pitchFamily="18" charset="0"/>
              </a:rPr>
              <a:t>Тогда при возникновении соответствующей ситуации у человека будет происходить резкий выплеск адреналина («вся жизнь пролетела перед глазами»), возрастёт качество и скорость обдумывания.</a:t>
            </a:r>
          </a:p>
          <a:p>
            <a:r>
              <a:rPr lang="ru-RU" dirty="0" smtClean="0">
                <a:latin typeface="Arno Pro Display" pitchFamily="18" charset="0"/>
              </a:rPr>
              <a:t>Есть шанс, что тогда он откажется от своего намерения.</a:t>
            </a:r>
          </a:p>
        </p:txBody>
      </p:sp>
    </p:spTree>
    <p:extLst>
      <p:ext uri="{BB962C8B-B14F-4D97-AF65-F5344CB8AC3E}">
        <p14:creationId xmlns:p14="http://schemas.microsoft.com/office/powerpoint/2010/main" val="40672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bg2">
                    <a:lumMod val="10000"/>
                  </a:schemeClr>
                </a:gs>
                <a:gs pos="50000">
                  <a:schemeClr val="bg2">
                    <a:lumMod val="5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r>
              <a:rPr lang="ru-RU" sz="6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Желаемые результаты:</a:t>
            </a:r>
            <a:endParaRPr lang="ru-RU" sz="60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latin typeface="Arno Pro Displa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19256" cy="518457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Arno Pro Display" pitchFamily="18" charset="0"/>
              </a:rPr>
              <a:t>Люди осведомлены о ценности жизни и души. </a:t>
            </a:r>
          </a:p>
          <a:p>
            <a:r>
              <a:rPr lang="ru-RU" dirty="0" smtClean="0">
                <a:latin typeface="Arno Pro Display" pitchFamily="18" charset="0"/>
              </a:rPr>
              <a:t>Прежде,  чем распоряжаться своими «последними свободами», они исчерпывают все прочие средства исправления ситуации.</a:t>
            </a:r>
          </a:p>
          <a:p>
            <a:r>
              <a:rPr lang="ru-RU" dirty="0" smtClean="0">
                <a:latin typeface="Arno Pro Display" pitchFamily="18" charset="0"/>
              </a:rPr>
              <a:t>Государственные и общественные организации им с этим помогают и дают им надежду, в том числе на счастливый случай.</a:t>
            </a:r>
          </a:p>
          <a:p>
            <a:r>
              <a:rPr lang="ru-RU" dirty="0" smtClean="0">
                <a:latin typeface="Arno Pro Display" pitchFamily="18" charset="0"/>
              </a:rPr>
              <a:t>Простофиль, обманутых демонами или злодеями, становится меньше.</a:t>
            </a:r>
          </a:p>
          <a:p>
            <a:r>
              <a:rPr lang="ru-RU" dirty="0" smtClean="0">
                <a:latin typeface="Arno Pro Display" pitchFamily="18" charset="0"/>
              </a:rPr>
              <a:t>Люди не умирают беспорядочно и не заваливают собой Колесо</a:t>
            </a:r>
            <a:r>
              <a:rPr lang="ru-RU" dirty="0" smtClean="0">
                <a:latin typeface="Arno Pro Display" pitchFamily="18" charset="0"/>
              </a:rPr>
              <a:t>.</a:t>
            </a:r>
          </a:p>
          <a:p>
            <a:r>
              <a:rPr lang="ru-RU" dirty="0" smtClean="0">
                <a:latin typeface="Arno Pro Display" pitchFamily="18" charset="0"/>
              </a:rPr>
              <a:t>Общество берёт на себя часть бремени фатума,  высвобождая ресурс надежды для тех случаев, с которыми оно не может справиться.</a:t>
            </a:r>
            <a:endParaRPr lang="ru-RU" dirty="0" smtClean="0"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32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Спасибо за внимание.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2660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Arno Pro Display" pitchFamily="18" charset="0"/>
              </a:rPr>
              <a:t>Эта инициатива, в основе своей, посвящена надежде.</a:t>
            </a:r>
            <a:endParaRPr lang="ru-RU" dirty="0" smtClean="0">
              <a:latin typeface="Arno Pro Display" pitchFamily="18" charset="0"/>
            </a:endParaRPr>
          </a:p>
          <a:p>
            <a:r>
              <a:rPr lang="ru-RU" dirty="0" smtClean="0">
                <a:latin typeface="Arno Pro Display" pitchFamily="18" charset="0"/>
              </a:rPr>
              <a:t>Надежда – великая идея, </a:t>
            </a:r>
            <a:r>
              <a:rPr lang="ru-RU" dirty="0" smtClean="0">
                <a:latin typeface="Arno Pro Display" pitchFamily="18" charset="0"/>
              </a:rPr>
              <a:t>она освещает путь человека даже тогда, когда остальные огни погасли</a:t>
            </a:r>
            <a:r>
              <a:rPr lang="ru-RU" dirty="0" smtClean="0">
                <a:latin typeface="Arno Pro Display" pitchFamily="18" charset="0"/>
              </a:rPr>
              <a:t>.</a:t>
            </a:r>
            <a:endParaRPr lang="ru-RU" dirty="0" smtClean="0">
              <a:latin typeface="Arno Pro Display" pitchFamily="18" charset="0"/>
            </a:endParaRPr>
          </a:p>
          <a:p>
            <a:r>
              <a:rPr lang="ru-RU" dirty="0" smtClean="0">
                <a:latin typeface="Arno Pro Display" pitchFamily="18" charset="0"/>
              </a:rPr>
              <a:t>Но ее следует подкрепить. Разгрузить. Сделать так, чтобы при возможности реализацию надежды брало на себя общество, и тогда чудо, ею порождаемое, чаще будет выпадать на долю того, кому ничто другое не поможет.</a:t>
            </a:r>
          </a:p>
          <a:p>
            <a:r>
              <a:rPr lang="ru-RU" dirty="0" smtClean="0">
                <a:latin typeface="Arno Pro Display" pitchFamily="18" charset="0"/>
              </a:rPr>
              <a:t>Если нам удастся её провести, то с неё можно начать серию инициатив, объединённых общим тезисом.  Но об этом можно будет поговорить позже.</a:t>
            </a:r>
            <a:endParaRPr lang="ru-RU" dirty="0" smtClean="0">
              <a:latin typeface="Arno Pro Display" pitchFamily="18" charset="0"/>
            </a:endParaRPr>
          </a:p>
          <a:p>
            <a:endParaRPr lang="ru-RU" dirty="0" smtClean="0">
              <a:latin typeface="Arno Pro Display" pitchFamily="18" charset="0"/>
            </a:endParaRP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>
            <a:gradFill>
              <a:gsLst>
                <a:gs pos="0">
                  <a:schemeClr val="bg2">
                    <a:lumMod val="10000"/>
                  </a:schemeClr>
                </a:gs>
                <a:gs pos="50000">
                  <a:schemeClr val="bg2">
                    <a:lumMod val="5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r>
              <a:rPr lang="ru-RU" sz="6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Общее. Надежда.</a:t>
            </a:r>
            <a:endParaRPr lang="ru-RU" sz="60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39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Arno Pro Display" pitchFamily="18" charset="0"/>
              </a:rPr>
              <a:t>У человека не так много неотъемлемых свобод.</a:t>
            </a:r>
          </a:p>
          <a:p>
            <a:r>
              <a:rPr lang="ru-RU" dirty="0" smtClean="0">
                <a:latin typeface="Arno Pro Display" pitchFamily="18" charset="0"/>
              </a:rPr>
              <a:t>Есть те, к которым он прибегнет только в крайнем случае.</a:t>
            </a:r>
          </a:p>
          <a:p>
            <a:r>
              <a:rPr lang="ru-RU" dirty="0" smtClean="0">
                <a:latin typeface="Arno Pro Display" pitchFamily="18" charset="0"/>
              </a:rPr>
              <a:t>Реализация этих свобод мало кому нравится, но лишать их человека – последнее дело</a:t>
            </a:r>
            <a:r>
              <a:rPr lang="ru-RU" dirty="0" smtClean="0">
                <a:latin typeface="Arno Pro Display" pitchFamily="18" charset="0"/>
              </a:rPr>
              <a:t>.</a:t>
            </a:r>
          </a:p>
          <a:p>
            <a:r>
              <a:rPr lang="ru-RU" dirty="0" smtClean="0">
                <a:latin typeface="Arno Pro Display" pitchFamily="18" charset="0"/>
              </a:rPr>
              <a:t>У этих свобод есть отличительный признак: они затрагивают, в основе своей, только самого человека. </a:t>
            </a:r>
          </a:p>
          <a:p>
            <a:pPr marL="0" lvl="3" indent="0">
              <a:buNone/>
            </a:pPr>
            <a:r>
              <a:rPr lang="ru-RU" dirty="0" smtClean="0">
                <a:latin typeface="Arno Pro Display" pitchFamily="18" charset="0"/>
              </a:rPr>
              <a:t>-- да, всегда можно сказать, что продажа души усиливает демонов, а человек, наложивший на себя руки, заставляет страдать своих родных и близких, но, прежде всего, человек страдает сам.</a:t>
            </a:r>
          </a:p>
          <a:p>
            <a:endParaRPr lang="ru-RU" dirty="0" smtClean="0">
              <a:latin typeface="Arno Pro Display" pitchFamily="18" charset="0"/>
            </a:endParaRPr>
          </a:p>
          <a:p>
            <a:r>
              <a:rPr lang="ru-RU" dirty="0" smtClean="0">
                <a:latin typeface="Arno Pro Display" pitchFamily="18" charset="0"/>
              </a:rPr>
              <a:t>Мы остановимся на двух из них: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426170"/>
          </a:xfrm>
          <a:ln>
            <a:gradFill>
              <a:gsLst>
                <a:gs pos="0">
                  <a:schemeClr val="bg2">
                    <a:lumMod val="10000"/>
                  </a:schemeClr>
                </a:gs>
                <a:gs pos="50000">
                  <a:schemeClr val="bg2">
                    <a:lumMod val="5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</a:gradFill>
          </a:ln>
        </p:spPr>
        <p:txBody>
          <a:bodyPr>
            <a:noAutofit/>
          </a:bodyPr>
          <a:lstStyle/>
          <a:p>
            <a:r>
              <a:rPr lang="ru-RU" sz="48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Частное. Свобода, самоубийство и продажа </a:t>
            </a:r>
            <a:r>
              <a:rPr lang="ru-RU" sz="48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души.</a:t>
            </a:r>
            <a:endParaRPr lang="ru-RU" sz="48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24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400" dirty="0">
              <a:latin typeface="Arno Pro Display" pitchFamily="18" charset="0"/>
            </a:endParaRPr>
          </a:p>
          <a:p>
            <a:pPr algn="ctr"/>
            <a:r>
              <a:rPr lang="ru-RU" sz="4400" dirty="0" smtClean="0">
                <a:latin typeface="Arno Pro Display" pitchFamily="18" charset="0"/>
              </a:rPr>
              <a:t>ОТНЯТЬ СВОЮ ЖИЗНЬ</a:t>
            </a:r>
          </a:p>
          <a:p>
            <a:pPr algn="ctr"/>
            <a:endParaRPr lang="ru-RU" sz="4400" dirty="0" smtClean="0">
              <a:latin typeface="Arno Pro Display" pitchFamily="18" charset="0"/>
            </a:endParaRPr>
          </a:p>
          <a:p>
            <a:pPr algn="ctr"/>
            <a:r>
              <a:rPr lang="ru-RU" sz="4400" dirty="0" smtClean="0">
                <a:latin typeface="Arno Pro Display" pitchFamily="18" charset="0"/>
              </a:rPr>
              <a:t>ПРОДАТЬ СВОЮ ДУШУ</a:t>
            </a:r>
            <a:endParaRPr lang="ru-RU" sz="4400" dirty="0"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36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bg2">
                    <a:lumMod val="10000"/>
                  </a:schemeClr>
                </a:gs>
                <a:gs pos="50000">
                  <a:schemeClr val="bg2">
                    <a:lumMod val="5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r>
              <a:rPr lang="ru-RU" sz="6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Чего мы хотим?</a:t>
            </a:r>
            <a:endParaRPr lang="ru-RU" sz="60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latin typeface="Arno Pro Displa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Arno Pro Display" pitchFamily="18" charset="0"/>
              </a:rPr>
              <a:t>Чтобы самоубийца подумал дважды;</a:t>
            </a:r>
          </a:p>
          <a:p>
            <a:r>
              <a:rPr lang="ru-RU" dirty="0" smtClean="0">
                <a:latin typeface="Arno Pro Display" pitchFamily="18" charset="0"/>
              </a:rPr>
              <a:t>Чтобы </a:t>
            </a:r>
            <a:r>
              <a:rPr lang="ru-RU" dirty="0" err="1" smtClean="0">
                <a:latin typeface="Arno Pro Display" pitchFamily="18" charset="0"/>
              </a:rPr>
              <a:t>душепродавец</a:t>
            </a:r>
            <a:r>
              <a:rPr lang="ru-RU" dirty="0" smtClean="0">
                <a:latin typeface="Arno Pro Display" pitchFamily="18" charset="0"/>
              </a:rPr>
              <a:t> подумал дважды;</a:t>
            </a:r>
          </a:p>
          <a:p>
            <a:r>
              <a:rPr lang="ru-RU" dirty="0" smtClean="0">
                <a:latin typeface="Arno Pro Display" pitchFamily="18" charset="0"/>
              </a:rPr>
              <a:t>Чтобы было меньше и тех, и других;</a:t>
            </a:r>
          </a:p>
          <a:p>
            <a:r>
              <a:rPr lang="ru-RU" dirty="0" smtClean="0">
                <a:latin typeface="Arno Pro Display" pitchFamily="18" charset="0"/>
              </a:rPr>
              <a:t>Чтобы люди распоряжались жизнью и душой обдуманно;</a:t>
            </a:r>
          </a:p>
          <a:p>
            <a:r>
              <a:rPr lang="ru-RU" dirty="0" smtClean="0">
                <a:latin typeface="Arno Pro Display" pitchFamily="18" charset="0"/>
              </a:rPr>
              <a:t>Чтобы злодеи меньше наживались на чужом горе;</a:t>
            </a:r>
          </a:p>
          <a:p>
            <a:r>
              <a:rPr lang="ru-RU" dirty="0" smtClean="0">
                <a:latin typeface="Arno Pro Display" pitchFamily="18" charset="0"/>
              </a:rPr>
              <a:t>Чтобы меньше было душ и жизней, потерянных от глупости или неведения;</a:t>
            </a:r>
          </a:p>
          <a:p>
            <a:r>
              <a:rPr lang="ru-RU" dirty="0" smtClean="0">
                <a:latin typeface="Arno Pro Display" pitchFamily="18" charset="0"/>
              </a:rPr>
              <a:t>Чтобы меньше было безнадёжно изувеченных людей;</a:t>
            </a:r>
          </a:p>
          <a:p>
            <a:r>
              <a:rPr lang="ru-RU" dirty="0" smtClean="0">
                <a:latin typeface="Arno Pro Display" pitchFamily="18" charset="0"/>
              </a:rPr>
              <a:t>Чтобы Колесо двигалось размеренно.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20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Наши предложения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136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ln>
            <a:gradFill>
              <a:gsLst>
                <a:gs pos="0">
                  <a:schemeClr val="bg2">
                    <a:lumMod val="10000"/>
                  </a:schemeClr>
                </a:gs>
                <a:gs pos="50000">
                  <a:schemeClr val="bg2">
                    <a:lumMod val="5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</a:gradFill>
          </a:ln>
        </p:spPr>
        <p:txBody>
          <a:bodyPr>
            <a:normAutofit fontScale="90000"/>
          </a:bodyPr>
          <a:lstStyle/>
          <a:p>
            <a:r>
              <a:rPr lang="ru-RU" sz="6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Очевидные:</a:t>
            </a:r>
            <a:endParaRPr lang="ru-RU" sz="60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latin typeface="Arno Pro Displa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fontScale="47500" lnSpcReduction="20000"/>
          </a:bodyPr>
          <a:lstStyle/>
          <a:p>
            <a:r>
              <a:rPr lang="ru-RU" sz="4200" dirty="0" smtClean="0">
                <a:latin typeface="Arno Pro Display" pitchFamily="18" charset="0"/>
              </a:rPr>
              <a:t>Пропаганда ценности жизни и души.</a:t>
            </a:r>
          </a:p>
          <a:p>
            <a:r>
              <a:rPr lang="ru-RU" sz="4200" dirty="0" smtClean="0">
                <a:latin typeface="Arno Pro Display" pitchFamily="18" charset="0"/>
              </a:rPr>
              <a:t>Пропаганда осознанности (БК-</a:t>
            </a:r>
            <a:r>
              <a:rPr lang="ru-RU" sz="4200" dirty="0" err="1" smtClean="0">
                <a:latin typeface="Arno Pro Display" pitchFamily="18" charset="0"/>
              </a:rPr>
              <a:t>мэн</a:t>
            </a:r>
            <a:r>
              <a:rPr lang="ru-RU" sz="4200" dirty="0" smtClean="0">
                <a:latin typeface="Arno Pro Display" pitchFamily="18" charset="0"/>
              </a:rPr>
              <a:t>).</a:t>
            </a:r>
          </a:p>
          <a:p>
            <a:r>
              <a:rPr lang="ru-RU" sz="4200" dirty="0" smtClean="0">
                <a:latin typeface="Arno Pro Display" pitchFamily="18" charset="0"/>
              </a:rPr>
              <a:t>Мониторинг клубов самоубийц.</a:t>
            </a:r>
          </a:p>
          <a:p>
            <a:r>
              <a:rPr lang="ru-RU" sz="4200" dirty="0" smtClean="0">
                <a:latin typeface="Arno Pro Display" pitchFamily="18" charset="0"/>
              </a:rPr>
              <a:t>Анализ групп риска. Подростки, матери с новорожденными и т.п.</a:t>
            </a:r>
          </a:p>
          <a:p>
            <a:r>
              <a:rPr lang="ru-RU" sz="4200" dirty="0" smtClean="0">
                <a:latin typeface="Arno Pro Display" pitchFamily="18" charset="0"/>
              </a:rPr>
              <a:t>Наём психологов, работающих на общественных началах и готовых предложить альтернативное решение в каждом конкретном случае: как повысить оценки, как вернуть девушку и пр.</a:t>
            </a:r>
          </a:p>
          <a:p>
            <a:r>
              <a:rPr lang="ru-RU" sz="4200" dirty="0" smtClean="0">
                <a:latin typeface="Arno Pro Display" pitchFamily="18" charset="0"/>
              </a:rPr>
              <a:t>Выведение из обращения ненадёжных и одновременно гарантированно калечащих человека способов самоубийства.</a:t>
            </a:r>
            <a:endParaRPr lang="ru-RU" sz="4200" dirty="0">
              <a:latin typeface="Arno Pro Display" pitchFamily="18" charset="0"/>
            </a:endParaRPr>
          </a:p>
          <a:p>
            <a:r>
              <a:rPr lang="ru-RU" sz="4200" dirty="0" smtClean="0">
                <a:latin typeface="Arno Pro Display" pitchFamily="18" charset="0"/>
              </a:rPr>
              <a:t>Удаление маркёров типа «выхода нет».</a:t>
            </a:r>
          </a:p>
          <a:p>
            <a:r>
              <a:rPr lang="ru-RU" sz="4200" dirty="0" smtClean="0">
                <a:latin typeface="Arno Pro Display" pitchFamily="18" charset="0"/>
              </a:rPr>
              <a:t>Выпуск образовательных материалов о последствиях неудачных самоубийств.</a:t>
            </a:r>
            <a:endParaRPr lang="en-US" sz="4200" dirty="0" smtClean="0">
              <a:latin typeface="Arno Pro Display" pitchFamily="18" charset="0"/>
            </a:endParaRPr>
          </a:p>
          <a:p>
            <a:r>
              <a:rPr lang="ru-RU" sz="4200" dirty="0" smtClean="0">
                <a:latin typeface="Arno Pro Display" pitchFamily="18" charset="0"/>
              </a:rPr>
              <a:t>Лечение расстройств, напоминающих самоубийственные позывы, но ими не являющихся, вроде «феномена высокого места».</a:t>
            </a:r>
          </a:p>
          <a:p>
            <a:r>
              <a:rPr lang="ru-RU" sz="4200" dirty="0" smtClean="0">
                <a:latin typeface="Arno Pro Display" pitchFamily="18" charset="0"/>
              </a:rPr>
              <a:t>Разъяснение феномена и значения номинального («герметического») согласия.</a:t>
            </a:r>
          </a:p>
          <a:p>
            <a:r>
              <a:rPr lang="ru-RU" sz="4200" dirty="0" smtClean="0">
                <a:latin typeface="Arno Pro Display" pitchFamily="18" charset="0"/>
              </a:rPr>
              <a:t>Разъяснение юридической важности сделок и фигурального «мелкого шрифта»*.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962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gradFill>
              <a:gsLst>
                <a:gs pos="0">
                  <a:schemeClr val="bg2">
                    <a:lumMod val="10000"/>
                  </a:schemeClr>
                </a:gs>
                <a:gs pos="50000">
                  <a:schemeClr val="bg2">
                    <a:lumMod val="5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r>
              <a:rPr lang="ru-RU" sz="6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Неочевидные:</a:t>
            </a:r>
            <a:endParaRPr lang="ru-RU" sz="60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latin typeface="Arno Pro Displa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Arno Pro Display" pitchFamily="18" charset="0"/>
              </a:rPr>
              <a:t>Закрепление понятия «последних свобод личности» и введение его в практику.</a:t>
            </a:r>
          </a:p>
          <a:p>
            <a:pPr marL="800100" lvl="3" indent="-342900"/>
            <a:r>
              <a:rPr lang="ru-RU" dirty="0" smtClean="0">
                <a:latin typeface="Arno Pro Display" pitchFamily="18" charset="0"/>
              </a:rPr>
              <a:t>нужно для того, чтобы </a:t>
            </a:r>
            <a:r>
              <a:rPr lang="ru-RU" dirty="0" smtClean="0">
                <a:latin typeface="Arno Pro Display" pitchFamily="18" charset="0"/>
              </a:rPr>
              <a:t>появился некий комплекс неотъемлемых прав человека, который можно пополнять, и чтобы </a:t>
            </a:r>
            <a:r>
              <a:rPr lang="ru-RU" dirty="0" smtClean="0">
                <a:latin typeface="Arno Pro Display" pitchFamily="18" charset="0"/>
              </a:rPr>
              <a:t>понятный </a:t>
            </a:r>
            <a:r>
              <a:rPr lang="ru-RU" dirty="0" smtClean="0">
                <a:latin typeface="Arno Pro Display" pitchFamily="18" charset="0"/>
              </a:rPr>
              <a:t>пример этих свобод («самоубийство») затмевал менее понятные примеры («продажа души»).</a:t>
            </a:r>
          </a:p>
          <a:p>
            <a:r>
              <a:rPr lang="ru-RU" dirty="0" smtClean="0">
                <a:latin typeface="Arno Pro Display" pitchFamily="18" charset="0"/>
              </a:rPr>
              <a:t>Отчаявшегося человека трудно удержать от реализации своих «последних свобод</a:t>
            </a:r>
            <a:r>
              <a:rPr lang="ru-RU" dirty="0" smtClean="0">
                <a:latin typeface="Arno Pro Display" pitchFamily="18" charset="0"/>
              </a:rPr>
              <a:t>». </a:t>
            </a:r>
            <a:r>
              <a:rPr lang="ru-RU" dirty="0" smtClean="0">
                <a:latin typeface="Arno Pro Display" pitchFamily="18" charset="0"/>
              </a:rPr>
              <a:t>Неизбежно</a:t>
            </a:r>
            <a:r>
              <a:rPr lang="ru-RU" dirty="0" smtClean="0">
                <a:latin typeface="Arno Pro Display" pitchFamily="18" charset="0"/>
              </a:rPr>
              <a:t> </a:t>
            </a:r>
            <a:r>
              <a:rPr lang="ru-RU" dirty="0" smtClean="0">
                <a:latin typeface="Arno Pro Display" pitchFamily="18" charset="0"/>
              </a:rPr>
              <a:t>последует резонный </a:t>
            </a:r>
            <a:r>
              <a:rPr lang="ru-RU" dirty="0" smtClean="0">
                <a:latin typeface="Arno Pro Display" pitchFamily="18" charset="0"/>
              </a:rPr>
              <a:t>вопрос: </a:t>
            </a:r>
            <a:r>
              <a:rPr lang="ru-RU" dirty="0" smtClean="0">
                <a:latin typeface="Arno Pro Display" pitchFamily="18" charset="0"/>
              </a:rPr>
              <a:t>«А что? Как мне быть?»</a:t>
            </a:r>
          </a:p>
          <a:p>
            <a:r>
              <a:rPr lang="ru-RU" dirty="0" smtClean="0">
                <a:latin typeface="Arno Pro Display" pitchFamily="18" charset="0"/>
              </a:rPr>
              <a:t>Ответ на это лежит в области «пряника», а не «кнута».</a:t>
            </a:r>
          </a:p>
          <a:p>
            <a:pPr lvl="2" indent="-342900">
              <a:buFontTx/>
              <a:buChar char="-"/>
            </a:pPr>
            <a:endParaRPr lang="ru-RU" dirty="0" smtClean="0"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>
            <a:gradFill>
              <a:gsLst>
                <a:gs pos="0">
                  <a:schemeClr val="bg2">
                    <a:lumMod val="10000"/>
                  </a:schemeClr>
                </a:gs>
                <a:gs pos="50000">
                  <a:schemeClr val="bg2">
                    <a:lumMod val="50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</a:gradFill>
          </a:ln>
        </p:spPr>
        <p:txBody>
          <a:bodyPr>
            <a:normAutofit fontScale="90000"/>
          </a:bodyPr>
          <a:lstStyle/>
          <a:p>
            <a:r>
              <a:rPr lang="ru-RU" sz="6000" dirty="0" smtClean="0">
                <a:ln>
                  <a:gradFill>
                    <a:gsLst>
                      <a:gs pos="0">
                        <a:schemeClr val="bg2">
                          <a:lumMod val="10000"/>
                        </a:schemeClr>
                      </a:gs>
                      <a:gs pos="75000">
                        <a:schemeClr val="bg2">
                          <a:lumMod val="50000"/>
                        </a:schemeClr>
                      </a:gs>
                      <a:gs pos="100000">
                        <a:schemeClr val="bg2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accent6">
                    <a:lumMod val="50000"/>
                  </a:schemeClr>
                </a:solidFill>
                <a:latin typeface="Arno Pro Display" pitchFamily="18" charset="0"/>
              </a:rPr>
              <a:t>Пари с государством*</a:t>
            </a:r>
            <a:endParaRPr lang="ru-RU" sz="6000" dirty="0">
              <a:ln>
                <a:gradFill>
                  <a:gsLst>
                    <a:gs pos="0">
                      <a:schemeClr val="bg2">
                        <a:lumMod val="10000"/>
                      </a:schemeClr>
                    </a:gs>
                    <a:gs pos="75000">
                      <a:schemeClr val="bg2">
                        <a:lumMod val="50000"/>
                      </a:schemeClr>
                    </a:gs>
                    <a:gs pos="100000">
                      <a:schemeClr val="bg2">
                        <a:lumMod val="75000"/>
                      </a:schemeClr>
                    </a:gs>
                  </a:gsLst>
                  <a:lin ang="5400000" scaled="0"/>
                </a:gradFill>
              </a:ln>
              <a:solidFill>
                <a:schemeClr val="accent6">
                  <a:lumMod val="50000"/>
                </a:schemeClr>
              </a:solidFill>
              <a:latin typeface="Arno Pro Display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Arno Pro Display" pitchFamily="18" charset="0"/>
              </a:rPr>
              <a:t>Лицо приходит в специальное учреждение и говорит: хочу реализовать свои «последние свободы»: убить себя / продать душу Сатане / сжечь дотла этот чёртов офис со всеми, кто в нём сидит, и т.п. </a:t>
            </a:r>
          </a:p>
          <a:p>
            <a:r>
              <a:rPr lang="ru-RU" sz="2000" dirty="0" smtClean="0">
                <a:latin typeface="Arno Pro Display" pitchFamily="18" charset="0"/>
              </a:rPr>
              <a:t>Специалист выясняет, в чём проблема. После чего формирует программу точечных мер – от лечения до решения конкретных проблем (повышения успеваемости, привлекательности для противоположного пола, улучшения семейных обстоятельств, поиска работы и т.п.).</a:t>
            </a:r>
          </a:p>
          <a:p>
            <a:r>
              <a:rPr lang="ru-RU" sz="2000" dirty="0" smtClean="0">
                <a:latin typeface="Arno Pro Display" pitchFamily="18" charset="0"/>
              </a:rPr>
              <a:t>Обязательное условие: чтобы не менее 2/3 усилий обеспечивал сам человек. Не нужно чрезмерно грузить общество.</a:t>
            </a:r>
          </a:p>
          <a:p>
            <a:r>
              <a:rPr lang="ru-RU" sz="2000" dirty="0" smtClean="0">
                <a:latin typeface="Arno Pro Display" pitchFamily="18" charset="0"/>
              </a:rPr>
              <a:t>Человек подписывает план, а вместе с ним:</a:t>
            </a:r>
          </a:p>
          <a:p>
            <a:pPr lvl="1"/>
            <a:r>
              <a:rPr lang="ru-RU" sz="2000" dirty="0" smtClean="0">
                <a:latin typeface="Arno Pro Display" pitchFamily="18" charset="0"/>
              </a:rPr>
              <a:t>Обязательство следовать плану;</a:t>
            </a:r>
          </a:p>
          <a:p>
            <a:pPr lvl="1"/>
            <a:r>
              <a:rPr lang="ru-RU" sz="2000" dirty="0" smtClean="0">
                <a:latin typeface="Arno Pro Display" pitchFamily="18" charset="0"/>
              </a:rPr>
              <a:t>Наделение специалиста общества правом его стимулировать, заставляя выполнять свои обязательства;</a:t>
            </a:r>
          </a:p>
          <a:p>
            <a:r>
              <a:rPr lang="ru-RU" sz="2000" dirty="0" smtClean="0">
                <a:latin typeface="Arno Pro Display" pitchFamily="18" charset="0"/>
              </a:rPr>
              <a:t>Главное – человек подписывает обязательство </a:t>
            </a:r>
            <a:r>
              <a:rPr lang="ru-RU" sz="2000" b="1" dirty="0" smtClean="0">
                <a:latin typeface="Arno Pro Display" pitchFamily="18" charset="0"/>
              </a:rPr>
              <a:t>не прибегать к «последним свободам» до выполнения плана</a:t>
            </a:r>
            <a:r>
              <a:rPr lang="ru-RU" sz="2000" dirty="0" smtClean="0">
                <a:latin typeface="Arno Pro Display" pitchFamily="18" charset="0"/>
              </a:rPr>
              <a:t>.</a:t>
            </a:r>
            <a:endParaRPr lang="ru-RU" sz="2000" dirty="0"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31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972</Words>
  <Application>Microsoft Office PowerPoint</Application>
  <PresentationFormat>Экран (4:3)</PresentationFormat>
  <Paragraphs>86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О последних свободах,</vt:lpstr>
      <vt:lpstr>Общее. Надежда.</vt:lpstr>
      <vt:lpstr>Частное. Свобода, самоубийство и продажа души.</vt:lpstr>
      <vt:lpstr>Презентация PowerPoint</vt:lpstr>
      <vt:lpstr>Чего мы хотим?</vt:lpstr>
      <vt:lpstr>Наши предложения</vt:lpstr>
      <vt:lpstr>Очевидные:</vt:lpstr>
      <vt:lpstr>Неочевидные:</vt:lpstr>
      <vt:lpstr>Пари с государством*</vt:lpstr>
      <vt:lpstr>Пари с государством. 2.</vt:lpstr>
      <vt:lpstr>Лотерея отчаявшихся:</vt:lpstr>
      <vt:lpstr>Помощь при внезапных решениях</vt:lpstr>
      <vt:lpstr>Желаемые результаты:</vt:lpstr>
      <vt:lpstr>Спасибо за внимание.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Ilse</dc:creator>
  <cp:lastModifiedBy>Ilse</cp:lastModifiedBy>
  <cp:revision>29</cp:revision>
  <dcterms:created xsi:type="dcterms:W3CDTF">2016-10-20T18:27:21Z</dcterms:created>
  <dcterms:modified xsi:type="dcterms:W3CDTF">2017-08-11T20:45:16Z</dcterms:modified>
</cp:coreProperties>
</file>